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sldIdLst>
    <p:sldId id="256" r:id="rId2"/>
    <p:sldId id="28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59" r:id="rId26"/>
    <p:sldId id="281" r:id="rId27"/>
    <p:sldId id="288" r:id="rId28"/>
    <p:sldId id="282" r:id="rId29"/>
    <p:sldId id="289" r:id="rId30"/>
    <p:sldId id="283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077200" cy="2514599"/>
          </a:xfrm>
          <a:ln w="19050"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o-RO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ROMÂNIA</a:t>
            </a:r>
            <a:r>
              <a:rPr lang="ro-RO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MINISTERUL EDUCAŢIEI ȘI CERCETĂRII</a:t>
            </a:r>
            <a:br>
              <a:rPr lang="ro-RO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COLEGIUL NAŢIONAL „SILVANIA” ZALÃU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</a:br>
            <a:r>
              <a:rPr lang="ro-RO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Strada Unirii, Nr. 1; Tel. 0260/612598; 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</a:br>
            <a:r>
              <a:rPr lang="ro-RO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e-mail:colegiul_zalau@yahoo.com</a:t>
            </a:r>
            <a:r>
              <a:rPr lang="ro-RO" alt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o-RO" alt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</a:b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  <a:ln w="19050"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r>
              <a:rPr lang="ro-RO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DE ACTIVITATE </a:t>
            </a:r>
            <a:br>
              <a:rPr lang="ro-RO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an școlar </a:t>
            </a:r>
            <a:r>
              <a:rPr lang="ro-RO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2024/2025 - 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6" t="10851" r="2824" b="15213"/>
          <a:stretch>
            <a:fillRect/>
          </a:stretch>
        </p:blipFill>
        <p:spPr bwMode="auto">
          <a:xfrm>
            <a:off x="685800" y="914400"/>
            <a:ext cx="1295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157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648698"/>
              </p:ext>
            </p:extLst>
          </p:nvPr>
        </p:nvGraphicFramePr>
        <p:xfrm>
          <a:off x="838200" y="609600"/>
          <a:ext cx="7315199" cy="68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246">
                  <a:extLst>
                    <a:ext uri="{9D8B030D-6E8A-4147-A177-3AD203B41FA5}">
                      <a16:colId xmlns:a16="http://schemas.microsoft.com/office/drawing/2014/main" val="1477746475"/>
                    </a:ext>
                  </a:extLst>
                </a:gridCol>
                <a:gridCol w="740211">
                  <a:extLst>
                    <a:ext uri="{9D8B030D-6E8A-4147-A177-3AD203B41FA5}">
                      <a16:colId xmlns:a16="http://schemas.microsoft.com/office/drawing/2014/main" val="3316815687"/>
                    </a:ext>
                  </a:extLst>
                </a:gridCol>
                <a:gridCol w="1135552">
                  <a:extLst>
                    <a:ext uri="{9D8B030D-6E8A-4147-A177-3AD203B41FA5}">
                      <a16:colId xmlns:a16="http://schemas.microsoft.com/office/drawing/2014/main" val="2482842255"/>
                    </a:ext>
                  </a:extLst>
                </a:gridCol>
                <a:gridCol w="1051437">
                  <a:extLst>
                    <a:ext uri="{9D8B030D-6E8A-4147-A177-3AD203B41FA5}">
                      <a16:colId xmlns:a16="http://schemas.microsoft.com/office/drawing/2014/main" val="3607488932"/>
                    </a:ext>
                  </a:extLst>
                </a:gridCol>
                <a:gridCol w="939284">
                  <a:extLst>
                    <a:ext uri="{9D8B030D-6E8A-4147-A177-3AD203B41FA5}">
                      <a16:colId xmlns:a16="http://schemas.microsoft.com/office/drawing/2014/main" val="2759008920"/>
                    </a:ext>
                  </a:extLst>
                </a:gridCol>
                <a:gridCol w="911246">
                  <a:extLst>
                    <a:ext uri="{9D8B030D-6E8A-4147-A177-3AD203B41FA5}">
                      <a16:colId xmlns:a16="http://schemas.microsoft.com/office/drawing/2014/main" val="1299092709"/>
                    </a:ext>
                  </a:extLst>
                </a:gridCol>
                <a:gridCol w="953303">
                  <a:extLst>
                    <a:ext uri="{9D8B030D-6E8A-4147-A177-3AD203B41FA5}">
                      <a16:colId xmlns:a16="http://schemas.microsoft.com/office/drawing/2014/main" val="3625236874"/>
                    </a:ext>
                  </a:extLst>
                </a:gridCol>
                <a:gridCol w="672920">
                  <a:extLst>
                    <a:ext uri="{9D8B030D-6E8A-4147-A177-3AD203B41FA5}">
                      <a16:colId xmlns:a16="http://schemas.microsoft.com/office/drawing/2014/main" val="250644233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Inscrisi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Reusiti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5 - 5.99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6 - 6.99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7 - 7.99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8 - 8.99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9 - 9.99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986489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10387411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38199" y="1693544"/>
            <a:ext cx="7315199" cy="417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6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501945"/>
              </p:ext>
            </p:extLst>
          </p:nvPr>
        </p:nvGraphicFramePr>
        <p:xfrm>
          <a:off x="762001" y="381001"/>
          <a:ext cx="7619998" cy="914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9214">
                  <a:extLst>
                    <a:ext uri="{9D8B030D-6E8A-4147-A177-3AD203B41FA5}">
                      <a16:colId xmlns:a16="http://schemas.microsoft.com/office/drawing/2014/main" val="1767931411"/>
                    </a:ext>
                  </a:extLst>
                </a:gridCol>
                <a:gridCol w="771054">
                  <a:extLst>
                    <a:ext uri="{9D8B030D-6E8A-4147-A177-3AD203B41FA5}">
                      <a16:colId xmlns:a16="http://schemas.microsoft.com/office/drawing/2014/main" val="2731183366"/>
                    </a:ext>
                  </a:extLst>
                </a:gridCol>
                <a:gridCol w="1182866">
                  <a:extLst>
                    <a:ext uri="{9D8B030D-6E8A-4147-A177-3AD203B41FA5}">
                      <a16:colId xmlns:a16="http://schemas.microsoft.com/office/drawing/2014/main" val="4222296711"/>
                    </a:ext>
                  </a:extLst>
                </a:gridCol>
                <a:gridCol w="1095248">
                  <a:extLst>
                    <a:ext uri="{9D8B030D-6E8A-4147-A177-3AD203B41FA5}">
                      <a16:colId xmlns:a16="http://schemas.microsoft.com/office/drawing/2014/main" val="3465375795"/>
                    </a:ext>
                  </a:extLst>
                </a:gridCol>
                <a:gridCol w="978420">
                  <a:extLst>
                    <a:ext uri="{9D8B030D-6E8A-4147-A177-3AD203B41FA5}">
                      <a16:colId xmlns:a16="http://schemas.microsoft.com/office/drawing/2014/main" val="3161532687"/>
                    </a:ext>
                  </a:extLst>
                </a:gridCol>
                <a:gridCol w="949214">
                  <a:extLst>
                    <a:ext uri="{9D8B030D-6E8A-4147-A177-3AD203B41FA5}">
                      <a16:colId xmlns:a16="http://schemas.microsoft.com/office/drawing/2014/main" val="1776962951"/>
                    </a:ext>
                  </a:extLst>
                </a:gridCol>
                <a:gridCol w="993024">
                  <a:extLst>
                    <a:ext uri="{9D8B030D-6E8A-4147-A177-3AD203B41FA5}">
                      <a16:colId xmlns:a16="http://schemas.microsoft.com/office/drawing/2014/main" val="967577818"/>
                    </a:ext>
                  </a:extLst>
                </a:gridCol>
                <a:gridCol w="700958">
                  <a:extLst>
                    <a:ext uri="{9D8B030D-6E8A-4147-A177-3AD203B41FA5}">
                      <a16:colId xmlns:a16="http://schemas.microsoft.com/office/drawing/2014/main" val="34691383"/>
                    </a:ext>
                  </a:extLst>
                </a:gridCol>
              </a:tblGrid>
              <a:tr h="4782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Inscrisi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Reusiti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5 - 5.99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6 - 6.99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7 - 7.99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8 - 8.99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9 - 9.99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925084"/>
                  </a:ext>
                </a:extLst>
              </a:tr>
              <a:tr h="436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45247943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1" y="1780222"/>
            <a:ext cx="7619998" cy="431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8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163282"/>
              </p:ext>
            </p:extLst>
          </p:nvPr>
        </p:nvGraphicFramePr>
        <p:xfrm>
          <a:off x="762001" y="533400"/>
          <a:ext cx="7619998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9214">
                  <a:extLst>
                    <a:ext uri="{9D8B030D-6E8A-4147-A177-3AD203B41FA5}">
                      <a16:colId xmlns:a16="http://schemas.microsoft.com/office/drawing/2014/main" val="1019487169"/>
                    </a:ext>
                  </a:extLst>
                </a:gridCol>
                <a:gridCol w="771054">
                  <a:extLst>
                    <a:ext uri="{9D8B030D-6E8A-4147-A177-3AD203B41FA5}">
                      <a16:colId xmlns:a16="http://schemas.microsoft.com/office/drawing/2014/main" val="1310756458"/>
                    </a:ext>
                  </a:extLst>
                </a:gridCol>
                <a:gridCol w="1182866">
                  <a:extLst>
                    <a:ext uri="{9D8B030D-6E8A-4147-A177-3AD203B41FA5}">
                      <a16:colId xmlns:a16="http://schemas.microsoft.com/office/drawing/2014/main" val="1382855894"/>
                    </a:ext>
                  </a:extLst>
                </a:gridCol>
                <a:gridCol w="1095248">
                  <a:extLst>
                    <a:ext uri="{9D8B030D-6E8A-4147-A177-3AD203B41FA5}">
                      <a16:colId xmlns:a16="http://schemas.microsoft.com/office/drawing/2014/main" val="3486681299"/>
                    </a:ext>
                  </a:extLst>
                </a:gridCol>
                <a:gridCol w="978420">
                  <a:extLst>
                    <a:ext uri="{9D8B030D-6E8A-4147-A177-3AD203B41FA5}">
                      <a16:colId xmlns:a16="http://schemas.microsoft.com/office/drawing/2014/main" val="1573376846"/>
                    </a:ext>
                  </a:extLst>
                </a:gridCol>
                <a:gridCol w="949214">
                  <a:extLst>
                    <a:ext uri="{9D8B030D-6E8A-4147-A177-3AD203B41FA5}">
                      <a16:colId xmlns:a16="http://schemas.microsoft.com/office/drawing/2014/main" val="2257784076"/>
                    </a:ext>
                  </a:extLst>
                </a:gridCol>
                <a:gridCol w="993024">
                  <a:extLst>
                    <a:ext uri="{9D8B030D-6E8A-4147-A177-3AD203B41FA5}">
                      <a16:colId xmlns:a16="http://schemas.microsoft.com/office/drawing/2014/main" val="907209160"/>
                    </a:ext>
                  </a:extLst>
                </a:gridCol>
                <a:gridCol w="700958">
                  <a:extLst>
                    <a:ext uri="{9D8B030D-6E8A-4147-A177-3AD203B41FA5}">
                      <a16:colId xmlns:a16="http://schemas.microsoft.com/office/drawing/2014/main" val="1663882317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Inscrisi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Reusiti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5 - 5.99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6 - 6.99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7 - 7.99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8 - 8.99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9 - 9.99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458902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88063416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1" y="1693544"/>
            <a:ext cx="7619998" cy="4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43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2700" b="1" u="sng" dirty="0" smtClean="0"/>
              <a:t/>
            </a:r>
            <a:br>
              <a:rPr lang="ro-RO" sz="2700" b="1" u="sng" dirty="0" smtClean="0"/>
            </a:b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Rezultatele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Examenului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Bacalaureat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</a:t>
            </a:r>
            <a:r>
              <a:rPr lang="ro-RO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2020 - 2025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524000"/>
            <a:ext cx="7086600" cy="42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29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609600"/>
            <a:ext cx="7848600" cy="51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52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914401"/>
            <a:ext cx="7391400" cy="493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35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90600"/>
            <a:ext cx="7467600" cy="4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8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914400"/>
            <a:ext cx="7391400" cy="493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99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1" y="990601"/>
            <a:ext cx="685800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59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066801"/>
            <a:ext cx="7010399" cy="478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2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609601"/>
            <a:ext cx="7772400" cy="9143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smtClean="0">
                <a:solidFill>
                  <a:srgbClr val="FF0000"/>
                </a:solidFill>
              </a:rPr>
              <a:t>Rezultatele Examenului de Bacalaureat </a:t>
            </a:r>
            <a:r>
              <a:rPr lang="ro-RO" sz="2400" b="1" u="sng" smtClean="0">
                <a:solidFill>
                  <a:srgbClr val="FF0000"/>
                </a:solidFill>
              </a:rPr>
              <a:t/>
            </a:r>
            <a:br>
              <a:rPr lang="ro-RO" sz="2400" b="1" u="sng" smtClean="0">
                <a:solidFill>
                  <a:srgbClr val="FF0000"/>
                </a:solidFill>
              </a:rPr>
            </a:br>
            <a:r>
              <a:rPr lang="en-US" sz="2400" b="1" u="sng" smtClean="0">
                <a:solidFill>
                  <a:srgbClr val="FF0000"/>
                </a:solidFill>
              </a:rPr>
              <a:t>sesiunea iunie 2025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1676400"/>
            <a:ext cx="7696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56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990601"/>
            <a:ext cx="7010399" cy="485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05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762000"/>
            <a:ext cx="7467599" cy="50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07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838201"/>
            <a:ext cx="7543800" cy="501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42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762000"/>
            <a:ext cx="7848600" cy="53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46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914400"/>
            <a:ext cx="7772400" cy="493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98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1"/>
            <a:ext cx="7924800" cy="506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6662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accent1"/>
            </a:solidFill>
          </a:ln>
        </p:spPr>
        <p:txBody>
          <a:bodyPr/>
          <a:lstStyle/>
          <a:p>
            <a:r>
              <a:rPr lang="ro-RO" dirty="0" smtClean="0"/>
              <a:t>Admitere clasa a V-a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1"/>
            <a:ext cx="6934200" cy="4038599"/>
          </a:xfrm>
          <a:ln w="254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endParaRPr lang="ro-RO" dirty="0" smtClean="0">
              <a:solidFill>
                <a:srgbClr val="FF0000"/>
              </a:solidFill>
            </a:endParaRPr>
          </a:p>
          <a:p>
            <a:pPr algn="ctr"/>
            <a:r>
              <a:rPr lang="ro-RO" dirty="0" smtClean="0">
                <a:solidFill>
                  <a:srgbClr val="FF0000"/>
                </a:solidFill>
              </a:rPr>
              <a:t>2021/2022 – 73 elevi înscriși</a:t>
            </a:r>
          </a:p>
          <a:p>
            <a:pPr algn="ctr"/>
            <a:r>
              <a:rPr lang="ro-R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2022/2023 – 58 elevi </a:t>
            </a:r>
            <a:r>
              <a:rPr lang="ro-RO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înscriși</a:t>
            </a:r>
          </a:p>
          <a:p>
            <a:pPr algn="ctr"/>
            <a:r>
              <a:rPr lang="ro-RO" dirty="0" smtClean="0">
                <a:solidFill>
                  <a:schemeClr val="accent3">
                    <a:lumMod val="75000"/>
                  </a:schemeClr>
                </a:solidFill>
              </a:rPr>
              <a:t>2023/2024 – 62 </a:t>
            </a:r>
            <a:r>
              <a:rPr lang="ro-RO" dirty="0">
                <a:solidFill>
                  <a:schemeClr val="accent3">
                    <a:lumMod val="75000"/>
                  </a:schemeClr>
                </a:solidFill>
              </a:rPr>
              <a:t>elevi </a:t>
            </a:r>
            <a:r>
              <a:rPr lang="ro-RO" dirty="0" smtClean="0">
                <a:solidFill>
                  <a:schemeClr val="accent3">
                    <a:lumMod val="75000"/>
                  </a:schemeClr>
                </a:solidFill>
              </a:rPr>
              <a:t>înscriși</a:t>
            </a:r>
          </a:p>
          <a:p>
            <a:pPr algn="ctr"/>
            <a:r>
              <a:rPr lang="ro-RO" dirty="0" smtClean="0">
                <a:solidFill>
                  <a:schemeClr val="accent6">
                    <a:lumMod val="75000"/>
                  </a:schemeClr>
                </a:solidFill>
              </a:rPr>
              <a:t>2024/2025 – 64 </a:t>
            </a:r>
            <a:r>
              <a:rPr lang="ro-RO" dirty="0">
                <a:solidFill>
                  <a:schemeClr val="accent6">
                    <a:lumMod val="75000"/>
                  </a:schemeClr>
                </a:solidFill>
              </a:rPr>
              <a:t>elevi </a:t>
            </a:r>
            <a:r>
              <a:rPr lang="ro-RO" dirty="0" smtClean="0">
                <a:solidFill>
                  <a:schemeClr val="accent6">
                    <a:lumMod val="75000"/>
                  </a:schemeClr>
                </a:solidFill>
              </a:rPr>
              <a:t>înscriși</a:t>
            </a:r>
          </a:p>
          <a:p>
            <a:pPr algn="ctr"/>
            <a:r>
              <a:rPr lang="ro-RO" dirty="0" smtClean="0">
                <a:solidFill>
                  <a:schemeClr val="accent1">
                    <a:lumMod val="50000"/>
                  </a:schemeClr>
                </a:solidFill>
              </a:rPr>
              <a:t>2025/2026 – 57 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</a:rPr>
              <a:t>elevi înscriși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48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848600" cy="1295399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o-RO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Ultima medie de admitere, clasa aV-a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667000"/>
            <a:ext cx="7467600" cy="2971800"/>
          </a:xfrm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ro-RO" dirty="0" smtClean="0">
                <a:solidFill>
                  <a:srgbClr val="FF0000"/>
                </a:solidFill>
              </a:rPr>
              <a:t>● 2021/2022 </a:t>
            </a:r>
            <a:r>
              <a:rPr lang="ro-RO" dirty="0">
                <a:solidFill>
                  <a:srgbClr val="FF0000"/>
                </a:solidFill>
              </a:rPr>
              <a:t>– </a:t>
            </a:r>
            <a:r>
              <a:rPr lang="ro-RO" dirty="0" smtClean="0">
                <a:solidFill>
                  <a:srgbClr val="FF0000"/>
                </a:solidFill>
              </a:rPr>
              <a:t>80 puncte</a:t>
            </a:r>
            <a:endParaRPr lang="ro-RO" dirty="0">
              <a:solidFill>
                <a:srgbClr val="FF0000"/>
              </a:solidFill>
            </a:endParaRPr>
          </a:p>
          <a:p>
            <a:r>
              <a:rPr lang="ro-R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● 2022/2023 </a:t>
            </a:r>
            <a:r>
              <a:rPr lang="ro-RO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ro-R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74 puncte</a:t>
            </a:r>
            <a:endParaRPr lang="ro-RO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o-RO" dirty="0" smtClean="0">
                <a:solidFill>
                  <a:schemeClr val="accent3">
                    <a:lumMod val="75000"/>
                  </a:schemeClr>
                </a:solidFill>
              </a:rPr>
              <a:t>● 2023/2024 </a:t>
            </a:r>
            <a:r>
              <a:rPr lang="ro-RO" dirty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ro-RO" dirty="0" smtClean="0">
                <a:solidFill>
                  <a:schemeClr val="accent3">
                    <a:lumMod val="75000"/>
                  </a:schemeClr>
                </a:solidFill>
              </a:rPr>
              <a:t>86 puncte</a:t>
            </a:r>
            <a:endParaRPr lang="ro-RO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o-RO" dirty="0" smtClean="0">
                <a:solidFill>
                  <a:schemeClr val="accent6">
                    <a:lumMod val="75000"/>
                  </a:schemeClr>
                </a:solidFill>
              </a:rPr>
              <a:t>● 2024/2025 </a:t>
            </a:r>
            <a:r>
              <a:rPr lang="ro-RO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o-RO" dirty="0" smtClean="0">
                <a:solidFill>
                  <a:schemeClr val="accent6">
                    <a:lumMod val="75000"/>
                  </a:schemeClr>
                </a:solidFill>
              </a:rPr>
              <a:t>80 puncte</a:t>
            </a:r>
            <a:endParaRPr lang="ro-RO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o-RO" dirty="0" smtClean="0">
                <a:solidFill>
                  <a:schemeClr val="accent1">
                    <a:lumMod val="50000"/>
                  </a:schemeClr>
                </a:solidFill>
              </a:rPr>
              <a:t>● 2025/2026 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o-RO" dirty="0" smtClean="0">
                <a:solidFill>
                  <a:schemeClr val="accent1">
                    <a:lumMod val="50000"/>
                  </a:schemeClr>
                </a:solidFill>
              </a:rPr>
              <a:t>71 puncte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75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Calendar EN, clasa a VIII-a, 2026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cdn.edupedu.ro/wp-content/uploads/2025/09/OMEC-6058-EN-VIII-2026_removed_page-0005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8245"/>
            <a:ext cx="8153400" cy="4309872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01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tx2"/>
            </a:solidFill>
          </a:ln>
        </p:spPr>
        <p:txBody>
          <a:bodyPr/>
          <a:lstStyle/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Admitere, clasa a V-a, 2026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799"/>
            <a:ext cx="8229600" cy="3276601"/>
          </a:xfrm>
          <a:ln w="1905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RO" dirty="0" smtClean="0"/>
          </a:p>
          <a:p>
            <a:pPr marL="0" indent="0" algn="ctr">
              <a:buNone/>
            </a:pPr>
            <a:r>
              <a:rPr lang="ro-RO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Examenul  de admitere în clasa a V-a, pentru anul școlar 2026/2027, va avea loc în data de  23 iunie 2026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9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809" y="1877467"/>
            <a:ext cx="7352381" cy="3971429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55061"/>
              </p:ext>
            </p:extLst>
          </p:nvPr>
        </p:nvGraphicFramePr>
        <p:xfrm>
          <a:off x="895809" y="838200"/>
          <a:ext cx="7352382" cy="68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3408">
                  <a:extLst>
                    <a:ext uri="{9D8B030D-6E8A-4147-A177-3AD203B41FA5}">
                      <a16:colId xmlns:a16="http://schemas.microsoft.com/office/drawing/2014/main" val="2453963229"/>
                    </a:ext>
                  </a:extLst>
                </a:gridCol>
                <a:gridCol w="762313">
                  <a:extLst>
                    <a:ext uri="{9D8B030D-6E8A-4147-A177-3AD203B41FA5}">
                      <a16:colId xmlns:a16="http://schemas.microsoft.com/office/drawing/2014/main" val="1630064907"/>
                    </a:ext>
                  </a:extLst>
                </a:gridCol>
                <a:gridCol w="812905">
                  <a:extLst>
                    <a:ext uri="{9D8B030D-6E8A-4147-A177-3AD203B41FA5}">
                      <a16:colId xmlns:a16="http://schemas.microsoft.com/office/drawing/2014/main" val="2270336072"/>
                    </a:ext>
                  </a:extLst>
                </a:gridCol>
                <a:gridCol w="1372162">
                  <a:extLst>
                    <a:ext uri="{9D8B030D-6E8A-4147-A177-3AD203B41FA5}">
                      <a16:colId xmlns:a16="http://schemas.microsoft.com/office/drawing/2014/main" val="3814983188"/>
                    </a:ext>
                  </a:extLst>
                </a:gridCol>
                <a:gridCol w="872386">
                  <a:extLst>
                    <a:ext uri="{9D8B030D-6E8A-4147-A177-3AD203B41FA5}">
                      <a16:colId xmlns:a16="http://schemas.microsoft.com/office/drawing/2014/main" val="988266856"/>
                    </a:ext>
                  </a:extLst>
                </a:gridCol>
                <a:gridCol w="969469">
                  <a:extLst>
                    <a:ext uri="{9D8B030D-6E8A-4147-A177-3AD203B41FA5}">
                      <a16:colId xmlns:a16="http://schemas.microsoft.com/office/drawing/2014/main" val="3636835657"/>
                    </a:ext>
                  </a:extLst>
                </a:gridCol>
                <a:gridCol w="968785">
                  <a:extLst>
                    <a:ext uri="{9D8B030D-6E8A-4147-A177-3AD203B41FA5}">
                      <a16:colId xmlns:a16="http://schemas.microsoft.com/office/drawing/2014/main" val="3916487060"/>
                    </a:ext>
                  </a:extLst>
                </a:gridCol>
                <a:gridCol w="680954">
                  <a:extLst>
                    <a:ext uri="{9D8B030D-6E8A-4147-A177-3AD203B41FA5}">
                      <a16:colId xmlns:a16="http://schemas.microsoft.com/office/drawing/2014/main" val="642896617"/>
                    </a:ext>
                  </a:extLst>
                </a:gridCol>
              </a:tblGrid>
              <a:tr h="3762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Inscrisi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Reusiti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5 - 5.99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6 - 6.99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7 - 7.99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8 - 8.99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9 - 9.99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9368966"/>
                  </a:ext>
                </a:extLst>
              </a:tr>
              <a:tr h="3095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29428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407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 w="19050">
            <a:solidFill>
              <a:schemeClr val="tx2">
                <a:lumMod val="50000"/>
                <a:alpha val="99000"/>
              </a:schemeClr>
            </a:solidFill>
          </a:ln>
        </p:spPr>
        <p:txBody>
          <a:bodyPr>
            <a:normAutofit/>
          </a:bodyPr>
          <a:lstStyle/>
          <a:p>
            <a:r>
              <a:rPr lang="ro-RO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Calendar bacalaureat 2026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cdn.edupedu.ro/wp-content/uploads/2025/09/omec-Calendar-bacalaureat-2026-monitorul-oficial-820x4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991600" cy="5029200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49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r>
              <a:rPr lang="ro-RO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ÎNCHEIEREA CURSURILOR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9050"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endParaRPr lang="ro-RO" dirty="0" smtClean="0"/>
          </a:p>
          <a:p>
            <a:pPr algn="ctr"/>
            <a:endParaRPr lang="ro-RO" dirty="0"/>
          </a:p>
          <a:p>
            <a:pPr algn="ctr"/>
            <a:r>
              <a:rPr lang="ro-RO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Clasa a VIII-a, 12 iunie 2026</a:t>
            </a:r>
          </a:p>
          <a:p>
            <a:pPr algn="ctr"/>
            <a:r>
              <a:rPr lang="ro-RO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Clasa a XII-a, 4 iunie 2026</a:t>
            </a:r>
          </a:p>
          <a:p>
            <a:pPr algn="ctr"/>
            <a:r>
              <a:rPr lang="ro-RO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Clasele V-VII, IX-XI, 19 iunie 2026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3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423547"/>
              </p:ext>
            </p:extLst>
          </p:nvPr>
        </p:nvGraphicFramePr>
        <p:xfrm>
          <a:off x="990601" y="838201"/>
          <a:ext cx="7162798" cy="838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5952">
                  <a:extLst>
                    <a:ext uri="{9D8B030D-6E8A-4147-A177-3AD203B41FA5}">
                      <a16:colId xmlns:a16="http://schemas.microsoft.com/office/drawing/2014/main" val="2288509119"/>
                    </a:ext>
                  </a:extLst>
                </a:gridCol>
                <a:gridCol w="1016924">
                  <a:extLst>
                    <a:ext uri="{9D8B030D-6E8A-4147-A177-3AD203B41FA5}">
                      <a16:colId xmlns:a16="http://schemas.microsoft.com/office/drawing/2014/main" val="2204401632"/>
                    </a:ext>
                  </a:extLst>
                </a:gridCol>
                <a:gridCol w="865689">
                  <a:extLst>
                    <a:ext uri="{9D8B030D-6E8A-4147-A177-3AD203B41FA5}">
                      <a16:colId xmlns:a16="http://schemas.microsoft.com/office/drawing/2014/main" val="2583561829"/>
                    </a:ext>
                  </a:extLst>
                </a:gridCol>
                <a:gridCol w="831792">
                  <a:extLst>
                    <a:ext uri="{9D8B030D-6E8A-4147-A177-3AD203B41FA5}">
                      <a16:colId xmlns:a16="http://schemas.microsoft.com/office/drawing/2014/main" val="3307212194"/>
                    </a:ext>
                  </a:extLst>
                </a:gridCol>
                <a:gridCol w="739226">
                  <a:extLst>
                    <a:ext uri="{9D8B030D-6E8A-4147-A177-3AD203B41FA5}">
                      <a16:colId xmlns:a16="http://schemas.microsoft.com/office/drawing/2014/main" val="3274765445"/>
                    </a:ext>
                  </a:extLst>
                </a:gridCol>
                <a:gridCol w="831792">
                  <a:extLst>
                    <a:ext uri="{9D8B030D-6E8A-4147-A177-3AD203B41FA5}">
                      <a16:colId xmlns:a16="http://schemas.microsoft.com/office/drawing/2014/main" val="3641830057"/>
                    </a:ext>
                  </a:extLst>
                </a:gridCol>
                <a:gridCol w="1108839">
                  <a:extLst>
                    <a:ext uri="{9D8B030D-6E8A-4147-A177-3AD203B41FA5}">
                      <a16:colId xmlns:a16="http://schemas.microsoft.com/office/drawing/2014/main" val="612044394"/>
                    </a:ext>
                  </a:extLst>
                </a:gridCol>
                <a:gridCol w="1002584">
                  <a:extLst>
                    <a:ext uri="{9D8B030D-6E8A-4147-A177-3AD203B41FA5}">
                      <a16:colId xmlns:a16="http://schemas.microsoft.com/office/drawing/2014/main" val="4082039662"/>
                    </a:ext>
                  </a:extLst>
                </a:gridCol>
              </a:tblGrid>
              <a:tr h="380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Inscrisi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Reusiti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5,99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6 - 6.99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7 - 7.99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8 - 8.99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9 - 9.99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2157276"/>
                  </a:ext>
                </a:extLst>
              </a:tr>
              <a:tr h="457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</a:t>
                      </a:r>
                      <a:r>
                        <a:rPr lang="ro-RO" sz="1400" dirty="0" smtClean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</a:t>
                      </a:r>
                      <a:r>
                        <a:rPr lang="ro-RO" sz="1400" dirty="0" smtClean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12066472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990601" y="1905000"/>
            <a:ext cx="716279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9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521949"/>
              </p:ext>
            </p:extLst>
          </p:nvPr>
        </p:nvGraphicFramePr>
        <p:xfrm>
          <a:off x="933450" y="457200"/>
          <a:ext cx="727710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1610166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5018248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756770353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30218122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91996576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173944448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87443316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194525716"/>
                    </a:ext>
                  </a:extLst>
                </a:gridCol>
              </a:tblGrid>
              <a:tr h="472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Inscrisi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Reusiti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5 - 5.99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6 - 6.99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7 - 7.99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8 - 8.99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9 - 9.99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5362087"/>
                  </a:ext>
                </a:extLst>
              </a:tr>
              <a:tr h="4414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18</a:t>
                      </a:r>
                      <a:r>
                        <a:rPr lang="ro-RO" sz="1400" dirty="0" smtClean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18</a:t>
                      </a:r>
                      <a:r>
                        <a:rPr lang="ro-RO" sz="1400" dirty="0" smtClean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</a:t>
                      </a:r>
                      <a:r>
                        <a:rPr lang="ro-RO" sz="14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5920852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33450" y="1826577"/>
            <a:ext cx="7219950" cy="350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4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217401"/>
              </p:ext>
            </p:extLst>
          </p:nvPr>
        </p:nvGraphicFramePr>
        <p:xfrm>
          <a:off x="609599" y="685800"/>
          <a:ext cx="7924802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144">
                  <a:extLst>
                    <a:ext uri="{9D8B030D-6E8A-4147-A177-3AD203B41FA5}">
                      <a16:colId xmlns:a16="http://schemas.microsoft.com/office/drawing/2014/main" val="775743934"/>
                    </a:ext>
                  </a:extLst>
                </a:gridCol>
                <a:gridCol w="885144">
                  <a:extLst>
                    <a:ext uri="{9D8B030D-6E8A-4147-A177-3AD203B41FA5}">
                      <a16:colId xmlns:a16="http://schemas.microsoft.com/office/drawing/2014/main" val="1294918648"/>
                    </a:ext>
                  </a:extLst>
                </a:gridCol>
                <a:gridCol w="1134090">
                  <a:extLst>
                    <a:ext uri="{9D8B030D-6E8A-4147-A177-3AD203B41FA5}">
                      <a16:colId xmlns:a16="http://schemas.microsoft.com/office/drawing/2014/main" val="4158365198"/>
                    </a:ext>
                  </a:extLst>
                </a:gridCol>
                <a:gridCol w="1064938">
                  <a:extLst>
                    <a:ext uri="{9D8B030D-6E8A-4147-A177-3AD203B41FA5}">
                      <a16:colId xmlns:a16="http://schemas.microsoft.com/office/drawing/2014/main" val="664960088"/>
                    </a:ext>
                  </a:extLst>
                </a:gridCol>
                <a:gridCol w="1023448">
                  <a:extLst>
                    <a:ext uri="{9D8B030D-6E8A-4147-A177-3AD203B41FA5}">
                      <a16:colId xmlns:a16="http://schemas.microsoft.com/office/drawing/2014/main" val="2925916992"/>
                    </a:ext>
                  </a:extLst>
                </a:gridCol>
                <a:gridCol w="995786">
                  <a:extLst>
                    <a:ext uri="{9D8B030D-6E8A-4147-A177-3AD203B41FA5}">
                      <a16:colId xmlns:a16="http://schemas.microsoft.com/office/drawing/2014/main" val="1211654705"/>
                    </a:ext>
                  </a:extLst>
                </a:gridCol>
                <a:gridCol w="1023448">
                  <a:extLst>
                    <a:ext uri="{9D8B030D-6E8A-4147-A177-3AD203B41FA5}">
                      <a16:colId xmlns:a16="http://schemas.microsoft.com/office/drawing/2014/main" val="3439193472"/>
                    </a:ext>
                  </a:extLst>
                </a:gridCol>
                <a:gridCol w="912804">
                  <a:extLst>
                    <a:ext uri="{9D8B030D-6E8A-4147-A177-3AD203B41FA5}">
                      <a16:colId xmlns:a16="http://schemas.microsoft.com/office/drawing/2014/main" val="3463995111"/>
                    </a:ext>
                  </a:extLst>
                </a:gridCol>
              </a:tblGrid>
              <a:tr h="472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Inscrisi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Reusiti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5 - 5.99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6 - 6.99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7 - 7.99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8 - 8.99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9 - 9.99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5596175"/>
                  </a:ext>
                </a:extLst>
              </a:tr>
              <a:tr h="4414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95042700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09598" y="1752600"/>
            <a:ext cx="784860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4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451859"/>
              </p:ext>
            </p:extLst>
          </p:nvPr>
        </p:nvGraphicFramePr>
        <p:xfrm>
          <a:off x="609600" y="533400"/>
          <a:ext cx="7924800" cy="99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050">
                  <a:extLst>
                    <a:ext uri="{9D8B030D-6E8A-4147-A177-3AD203B41FA5}">
                      <a16:colId xmlns:a16="http://schemas.microsoft.com/office/drawing/2014/main" val="1998519445"/>
                    </a:ext>
                  </a:extLst>
                </a:gridCol>
                <a:gridCol w="736348">
                  <a:extLst>
                    <a:ext uri="{9D8B030D-6E8A-4147-A177-3AD203B41FA5}">
                      <a16:colId xmlns:a16="http://schemas.microsoft.com/office/drawing/2014/main" val="2899852760"/>
                    </a:ext>
                  </a:extLst>
                </a:gridCol>
                <a:gridCol w="1136597">
                  <a:extLst>
                    <a:ext uri="{9D8B030D-6E8A-4147-A177-3AD203B41FA5}">
                      <a16:colId xmlns:a16="http://schemas.microsoft.com/office/drawing/2014/main" val="1782940372"/>
                    </a:ext>
                  </a:extLst>
                </a:gridCol>
                <a:gridCol w="1060591">
                  <a:extLst>
                    <a:ext uri="{9D8B030D-6E8A-4147-A177-3AD203B41FA5}">
                      <a16:colId xmlns:a16="http://schemas.microsoft.com/office/drawing/2014/main" val="3572917073"/>
                    </a:ext>
                  </a:extLst>
                </a:gridCol>
                <a:gridCol w="903700">
                  <a:extLst>
                    <a:ext uri="{9D8B030D-6E8A-4147-A177-3AD203B41FA5}">
                      <a16:colId xmlns:a16="http://schemas.microsoft.com/office/drawing/2014/main" val="3042126001"/>
                    </a:ext>
                  </a:extLst>
                </a:gridCol>
                <a:gridCol w="850704">
                  <a:extLst>
                    <a:ext uri="{9D8B030D-6E8A-4147-A177-3AD203B41FA5}">
                      <a16:colId xmlns:a16="http://schemas.microsoft.com/office/drawing/2014/main" val="132522028"/>
                    </a:ext>
                  </a:extLst>
                </a:gridCol>
                <a:gridCol w="1605879">
                  <a:extLst>
                    <a:ext uri="{9D8B030D-6E8A-4147-A177-3AD203B41FA5}">
                      <a16:colId xmlns:a16="http://schemas.microsoft.com/office/drawing/2014/main" val="1158422188"/>
                    </a:ext>
                  </a:extLst>
                </a:gridCol>
                <a:gridCol w="817931">
                  <a:extLst>
                    <a:ext uri="{9D8B030D-6E8A-4147-A177-3AD203B41FA5}">
                      <a16:colId xmlns:a16="http://schemas.microsoft.com/office/drawing/2014/main" val="2444208304"/>
                    </a:ext>
                  </a:extLst>
                </a:gridCol>
              </a:tblGrid>
              <a:tr h="5798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Inscrişi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Reuşiţi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5 - 5.99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6 - 6.99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7 - 7.99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8 - 8.99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9 - 9.99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0482978"/>
                  </a:ext>
                </a:extLst>
              </a:tr>
              <a:tr h="410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47291513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784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6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390820"/>
              </p:ext>
            </p:extLst>
          </p:nvPr>
        </p:nvGraphicFramePr>
        <p:xfrm>
          <a:off x="998537" y="609601"/>
          <a:ext cx="7146925" cy="99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875">
                  <a:extLst>
                    <a:ext uri="{9D8B030D-6E8A-4147-A177-3AD203B41FA5}">
                      <a16:colId xmlns:a16="http://schemas.microsoft.com/office/drawing/2014/main" val="3146191204"/>
                    </a:ext>
                  </a:extLst>
                </a:gridCol>
                <a:gridCol w="931545">
                  <a:extLst>
                    <a:ext uri="{9D8B030D-6E8A-4147-A177-3AD203B41FA5}">
                      <a16:colId xmlns:a16="http://schemas.microsoft.com/office/drawing/2014/main" val="150519599"/>
                    </a:ext>
                  </a:extLst>
                </a:gridCol>
                <a:gridCol w="978535">
                  <a:extLst>
                    <a:ext uri="{9D8B030D-6E8A-4147-A177-3AD203B41FA5}">
                      <a16:colId xmlns:a16="http://schemas.microsoft.com/office/drawing/2014/main" val="2342409440"/>
                    </a:ext>
                  </a:extLst>
                </a:gridCol>
                <a:gridCol w="812165">
                  <a:extLst>
                    <a:ext uri="{9D8B030D-6E8A-4147-A177-3AD203B41FA5}">
                      <a16:colId xmlns:a16="http://schemas.microsoft.com/office/drawing/2014/main" val="1524930915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2878236274"/>
                    </a:ext>
                  </a:extLst>
                </a:gridCol>
                <a:gridCol w="978535">
                  <a:extLst>
                    <a:ext uri="{9D8B030D-6E8A-4147-A177-3AD203B41FA5}">
                      <a16:colId xmlns:a16="http://schemas.microsoft.com/office/drawing/2014/main" val="1601578784"/>
                    </a:ext>
                  </a:extLst>
                </a:gridCol>
                <a:gridCol w="930910">
                  <a:extLst>
                    <a:ext uri="{9D8B030D-6E8A-4147-A177-3AD203B41FA5}">
                      <a16:colId xmlns:a16="http://schemas.microsoft.com/office/drawing/2014/main" val="2542020017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val="2101934955"/>
                    </a:ext>
                  </a:extLst>
                </a:gridCol>
              </a:tblGrid>
              <a:tr h="5414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Inscrisi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Reusiti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5 - 5.99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6 - 6.99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7 - 7.99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8 - 8.99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9 - 9.99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0082638"/>
                  </a:ext>
                </a:extLst>
              </a:tr>
              <a:tr h="4491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17742729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998537" y="1693544"/>
            <a:ext cx="7146925" cy="425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9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055554"/>
              </p:ext>
            </p:extLst>
          </p:nvPr>
        </p:nvGraphicFramePr>
        <p:xfrm>
          <a:off x="838199" y="457201"/>
          <a:ext cx="739140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6690">
                  <a:extLst>
                    <a:ext uri="{9D8B030D-6E8A-4147-A177-3AD203B41FA5}">
                      <a16:colId xmlns:a16="http://schemas.microsoft.com/office/drawing/2014/main" val="2793253563"/>
                    </a:ext>
                  </a:extLst>
                </a:gridCol>
                <a:gridCol w="759202">
                  <a:extLst>
                    <a:ext uri="{9D8B030D-6E8A-4147-A177-3AD203B41FA5}">
                      <a16:colId xmlns:a16="http://schemas.microsoft.com/office/drawing/2014/main" val="516764132"/>
                    </a:ext>
                  </a:extLst>
                </a:gridCol>
                <a:gridCol w="1168691">
                  <a:extLst>
                    <a:ext uri="{9D8B030D-6E8A-4147-A177-3AD203B41FA5}">
                      <a16:colId xmlns:a16="http://schemas.microsoft.com/office/drawing/2014/main" val="2011217555"/>
                    </a:ext>
                  </a:extLst>
                </a:gridCol>
                <a:gridCol w="876002">
                  <a:extLst>
                    <a:ext uri="{9D8B030D-6E8A-4147-A177-3AD203B41FA5}">
                      <a16:colId xmlns:a16="http://schemas.microsoft.com/office/drawing/2014/main" val="1569084738"/>
                    </a:ext>
                  </a:extLst>
                </a:gridCol>
                <a:gridCol w="974252">
                  <a:extLst>
                    <a:ext uri="{9D8B030D-6E8A-4147-A177-3AD203B41FA5}">
                      <a16:colId xmlns:a16="http://schemas.microsoft.com/office/drawing/2014/main" val="3106494436"/>
                    </a:ext>
                  </a:extLst>
                </a:gridCol>
                <a:gridCol w="1071128">
                  <a:extLst>
                    <a:ext uri="{9D8B030D-6E8A-4147-A177-3AD203B41FA5}">
                      <a16:colId xmlns:a16="http://schemas.microsoft.com/office/drawing/2014/main" val="1442994436"/>
                    </a:ext>
                  </a:extLst>
                </a:gridCol>
                <a:gridCol w="779126">
                  <a:extLst>
                    <a:ext uri="{9D8B030D-6E8A-4147-A177-3AD203B41FA5}">
                      <a16:colId xmlns:a16="http://schemas.microsoft.com/office/drawing/2014/main" val="882902861"/>
                    </a:ext>
                  </a:extLst>
                </a:gridCol>
                <a:gridCol w="886309">
                  <a:extLst>
                    <a:ext uri="{9D8B030D-6E8A-4147-A177-3AD203B41FA5}">
                      <a16:colId xmlns:a16="http://schemas.microsoft.com/office/drawing/2014/main" val="2426122957"/>
                    </a:ext>
                  </a:extLst>
                </a:gridCol>
              </a:tblGrid>
              <a:tr h="483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Inscrisi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Reusiti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5 - 5.99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6 - 6.99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7 - 7.99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8 - 8.99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9 - 9.99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4802243"/>
                  </a:ext>
                </a:extLst>
              </a:tr>
              <a:tr h="4309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61360271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38199" y="1785302"/>
            <a:ext cx="7391399" cy="423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11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396</Words>
  <Application>Microsoft Office PowerPoint</Application>
  <PresentationFormat>On-screen Show (4:3)</PresentationFormat>
  <Paragraphs>188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ROMÂNIA MINISTERUL EDUCAŢIEI ȘI CERCETĂRII COLEGIUL NAŢIONAL „SILVANIA” ZALÃU Strada Unirii, Nr. 1; Tel. 0260/612598;          e-mail:colegiul_zalau@yahoo.com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Rezultatele Examenului de Bacalaureat  comparaţie 2020 - 2025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Admitere clasa a V-a</vt:lpstr>
      <vt:lpstr>Ultima medie de admitere, clasa aV-a</vt:lpstr>
      <vt:lpstr>Calendar EN, clasa a VIII-a, 2026</vt:lpstr>
      <vt:lpstr>Admitere, clasa a V-a, 2026</vt:lpstr>
      <vt:lpstr>Calendar bacalaureat 2026</vt:lpstr>
      <vt:lpstr>ÎNCHEIEREA CURSURILOR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User</cp:lastModifiedBy>
  <cp:revision>47</cp:revision>
  <dcterms:created xsi:type="dcterms:W3CDTF">2006-08-16T00:00:00Z</dcterms:created>
  <dcterms:modified xsi:type="dcterms:W3CDTF">2025-10-20T14:25:29Z</dcterms:modified>
</cp:coreProperties>
</file>